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EDC80-FCDA-4CD3-BFFC-3A7F5705B60E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B201-0559-42B0-8F6F-B6085B8011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B201-0559-42B0-8F6F-B6085B80113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hecker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hecker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hecker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hecker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hecker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checker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hecker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hecker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hecker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89E68FC-53B2-4CB5-90B1-309C538074DA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6D7167-2249-441E-B6F5-C0A226323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ser:Boffy_b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hyperlink" Target="http://cs.wikipedia.org/wiki/Scanne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Webkamer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en:User:Orange_Gobli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lickr.com/photos/svonog/" TargetMode="External"/><Relationship Id="rId5" Type="http://schemas.openxmlformats.org/officeDocument/2006/relationships/hyperlink" Target="http://cs.wikipedia.org/wiki/CeBIT" TargetMode="External"/><Relationship Id="rId4" Type="http://schemas.openxmlformats.org/officeDocument/2006/relationships/hyperlink" Target="http://cs.wikipedia.org/wiki/Soubor:Interactive_whiteboard_at_CeBIT_200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Wikimedia_Common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o%C4%8D%C3%ADta%C4%8Dov%C3%A1_tisk%C3%A1rn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hyperlink" Target="http://cs.wikipedia.org/wiki/Soubor:Canon_S520_ink_jet_printer.jpg" TargetMode="External"/><Relationship Id="rId4" Type="http://schemas.openxmlformats.org/officeDocument/2006/relationships/hyperlink" Target="http://commons.wikimedia.org/wiki/User:Ak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Bose_Computer_MusicMonitor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Seznámení s </a:t>
            </a:r>
            <a:r>
              <a:rPr lang="cs-CZ" smtClean="0">
                <a:solidFill>
                  <a:srgbClr val="00B0F0"/>
                </a:solidFill>
              </a:rPr>
              <a:t>počítačem  II.  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596156"/>
          </a:xfrm>
        </p:spPr>
        <p:txBody>
          <a:bodyPr>
            <a:normAutofit/>
          </a:bodyPr>
          <a:lstStyle/>
          <a:p>
            <a:r>
              <a:rPr lang="cs-CZ" dirty="0" smtClean="0"/>
              <a:t>Vypracovala: Mgr. Hana </a:t>
            </a:r>
            <a:r>
              <a:rPr lang="cs-CZ" dirty="0" err="1" smtClean="0"/>
              <a:t>Toflová</a:t>
            </a:r>
            <a:endParaRPr lang="cs-CZ" dirty="0" smtClean="0"/>
          </a:p>
          <a:p>
            <a:r>
              <a:rPr lang="cs-CZ" smtClean="0"/>
              <a:t>Dne:8.9.2012</a:t>
            </a:r>
            <a:endParaRPr lang="cs-CZ" dirty="0" smtClean="0"/>
          </a:p>
          <a:p>
            <a:r>
              <a:rPr lang="cs-CZ" dirty="0" smtClean="0"/>
              <a:t>ICT2/1/3/9 </a:t>
            </a:r>
            <a:endParaRPr lang="cs-CZ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43056" cy="792087"/>
          </a:xfrm>
        </p:spPr>
        <p:txBody>
          <a:bodyPr/>
          <a:lstStyle/>
          <a:p>
            <a:r>
              <a:rPr lang="cs-CZ" dirty="0" smtClean="0"/>
              <a:t>Scanner , staženo 8.9.2011, autor - </a:t>
            </a:r>
            <a:r>
              <a:rPr lang="cs-CZ" dirty="0" err="1" smtClean="0">
                <a:hlinkClick r:id="rId3" tooltip="en:User:Boffy b"/>
              </a:rPr>
              <a:t>Boffy</a:t>
            </a:r>
            <a:r>
              <a:rPr lang="cs-CZ" dirty="0" smtClean="0">
                <a:hlinkClick r:id="rId3" tooltip="en:User:Boffy b"/>
              </a:rPr>
              <a:t> b</a:t>
            </a:r>
            <a:r>
              <a:rPr lang="cs-CZ" dirty="0" smtClean="0"/>
              <a:t>,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6165304"/>
            <a:ext cx="8143056" cy="432047"/>
          </a:xfrm>
        </p:spPr>
        <p:txBody>
          <a:bodyPr/>
          <a:lstStyle/>
          <a:p>
            <a:r>
              <a:rPr lang="cs-CZ" dirty="0" smtClean="0">
                <a:hlinkClick r:id="rId4"/>
              </a:rPr>
              <a:t>http://cs.wikipedia.org/wiki/Scanner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/>
          <a:srcRect t="4669" b="4669"/>
          <a:stretch>
            <a:fillRect/>
          </a:stretch>
        </p:blipFill>
        <p:spPr bwMode="auto">
          <a:xfrm>
            <a:off x="1331640" y="0"/>
            <a:ext cx="5688013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Webová kamera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Webová kamera</a:t>
            </a:r>
            <a:r>
              <a:rPr lang="cs-CZ" dirty="0" smtClean="0"/>
              <a:t> (běžně nazývána webkamera) patří do počítačových vstupních zařízení, podobných </a:t>
            </a:r>
            <a:r>
              <a:rPr lang="cs-CZ" dirty="0" smtClean="0">
                <a:solidFill>
                  <a:srgbClr val="00B0F0"/>
                </a:solidFill>
              </a:rPr>
              <a:t>fotoaparátu, kameře</a:t>
            </a:r>
            <a:r>
              <a:rPr lang="cs-CZ" dirty="0" smtClean="0"/>
              <a:t>. Pořizuje snímky, které většinou ukládá na </a:t>
            </a:r>
            <a:r>
              <a:rPr lang="cs-CZ" dirty="0" smtClean="0">
                <a:solidFill>
                  <a:srgbClr val="00B0F0"/>
                </a:solidFill>
              </a:rPr>
              <a:t>internet.</a:t>
            </a:r>
            <a:r>
              <a:rPr lang="cs-CZ" dirty="0" smtClean="0"/>
              <a:t> Díky tomu je aktuální záběr dostupný uživateli na </a:t>
            </a:r>
            <a:r>
              <a:rPr lang="cs-CZ" dirty="0" smtClean="0">
                <a:solidFill>
                  <a:srgbClr val="00B0F0"/>
                </a:solidFill>
              </a:rPr>
              <a:t>počítači</a:t>
            </a:r>
            <a:r>
              <a:rPr lang="cs-CZ" dirty="0" smtClean="0"/>
              <a:t> s připojením k internetu kdekoliv na světě. </a:t>
            </a:r>
            <a:endParaRPr lang="cs-CZ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980729"/>
            <a:ext cx="3053868" cy="720080"/>
          </a:xfrm>
        </p:spPr>
        <p:txBody>
          <a:bodyPr/>
          <a:lstStyle/>
          <a:p>
            <a:r>
              <a:rPr lang="cs-CZ" dirty="0" smtClean="0"/>
              <a:t>Ukázka webkamery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276873"/>
            <a:ext cx="3053866" cy="3385374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http://cs.wikipedia.org/wiki/Webkamera</a:t>
            </a:r>
            <a:endParaRPr lang="cs-CZ" dirty="0" smtClean="0"/>
          </a:p>
          <a:p>
            <a:r>
              <a:rPr lang="cs-CZ" dirty="0" smtClean="0"/>
              <a:t>Staženo dne: 8.9.2011, autor - </a:t>
            </a:r>
            <a:r>
              <a:rPr lang="cs-CZ" dirty="0" err="1" smtClean="0">
                <a:hlinkClick r:id="rId4" tooltip="wikipedia:en:User:Orange Goblin"/>
              </a:rPr>
              <a:t>wikipedia</a:t>
            </a:r>
            <a:r>
              <a:rPr lang="cs-CZ" dirty="0" smtClean="0">
                <a:hlinkClick r:id="rId4" tooltip="wikipedia:en:User:Orange Goblin"/>
              </a:rPr>
              <a:t>:</a:t>
            </a:r>
            <a:r>
              <a:rPr lang="cs-CZ" dirty="0" err="1" smtClean="0">
                <a:hlinkClick r:id="rId4" tooltip="wikipedia:en:User:Orange Goblin"/>
              </a:rPr>
              <a:t>en</a:t>
            </a:r>
            <a:r>
              <a:rPr lang="cs-CZ" dirty="0" smtClean="0">
                <a:hlinkClick r:id="rId4" tooltip="wikipedia:en:User:Orange Goblin"/>
              </a:rPr>
              <a:t>:User:</a:t>
            </a:r>
            <a:r>
              <a:rPr lang="cs-CZ" dirty="0" err="1" smtClean="0">
                <a:hlinkClick r:id="rId4" tooltip="wikipedia:en:User:Orange Goblin"/>
              </a:rPr>
              <a:t>Orange</a:t>
            </a:r>
            <a:r>
              <a:rPr lang="cs-CZ" dirty="0" smtClean="0">
                <a:hlinkClick r:id="rId4" tooltip="wikipedia:en:User:Orange Goblin"/>
              </a:rPr>
              <a:t>_</a:t>
            </a:r>
            <a:r>
              <a:rPr lang="cs-CZ" dirty="0" err="1" smtClean="0">
                <a:hlinkClick r:id="rId4" tooltip="wikipedia:en:User:Orange Goblin"/>
              </a:rPr>
              <a:t>Goblin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/>
          <a:srcRect t="12376" b="12376"/>
          <a:stretch>
            <a:fillRect/>
          </a:stretch>
        </p:blipFill>
        <p:spPr bwMode="auto">
          <a:xfrm>
            <a:off x="1065213" y="260350"/>
            <a:ext cx="41148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Interaktivní tabule</a:t>
            </a:r>
            <a:br>
              <a:rPr lang="cs-CZ" b="1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14543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Interaktivní tabule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je velká interaktivní plocha, ke které je připojen </a:t>
            </a:r>
            <a:r>
              <a:rPr lang="cs-CZ" dirty="0" smtClean="0">
                <a:solidFill>
                  <a:srgbClr val="00B0F0"/>
                </a:solidFill>
              </a:rPr>
              <a:t>počítač</a:t>
            </a:r>
            <a:r>
              <a:rPr lang="cs-CZ" dirty="0" smtClean="0"/>
              <a:t>  a </a:t>
            </a:r>
            <a:r>
              <a:rPr lang="cs-CZ" dirty="0" smtClean="0">
                <a:solidFill>
                  <a:srgbClr val="00B0F0"/>
                </a:solidFill>
              </a:rPr>
              <a:t>datový projektor</a:t>
            </a:r>
            <a:r>
              <a:rPr lang="cs-CZ" dirty="0" smtClean="0"/>
              <a:t>, případně jde o </a:t>
            </a:r>
            <a:r>
              <a:rPr lang="cs-CZ" dirty="0" smtClean="0">
                <a:solidFill>
                  <a:srgbClr val="00B0F0"/>
                </a:solidFill>
              </a:rPr>
              <a:t>velkoplošnou obrazovku </a:t>
            </a:r>
            <a:r>
              <a:rPr lang="cs-CZ" dirty="0" smtClean="0"/>
              <a:t>s </a:t>
            </a:r>
            <a:r>
              <a:rPr lang="cs-CZ" dirty="0" smtClean="0">
                <a:solidFill>
                  <a:srgbClr val="00B0F0"/>
                </a:solidFill>
              </a:rPr>
              <a:t>dotykovým senzorem.</a:t>
            </a:r>
            <a:r>
              <a:rPr lang="cs-CZ" dirty="0" smtClean="0"/>
              <a:t> </a:t>
            </a:r>
          </a:p>
          <a:p>
            <a:r>
              <a:rPr lang="cs-CZ" dirty="0" smtClean="0"/>
              <a:t>Projektor promítá obraz z počítače na povrch tabule a přes ni můžeme prstem, speciálními fixy, nebo dalšími nástroji ovládat počítač nebo pracovat přímo s interaktivní tabulí. Tabule je většinou připevněna přímo na stěnu, nebo může být na stojánku.</a:t>
            </a:r>
            <a:endParaRPr lang="cs-CZ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Interaktivní učebnice</a:t>
            </a:r>
            <a:br>
              <a:rPr lang="cs-CZ" b="1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 výuku na interaktivní tabule.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Interaktivní učebnice</a:t>
            </a:r>
            <a:r>
              <a:rPr lang="cs-CZ" dirty="0" smtClean="0"/>
              <a:t> umožňují použití interaktivních materiálů  - obrázky, audio, video, animace</a:t>
            </a:r>
            <a:r>
              <a:rPr lang="cs-CZ" dirty="0" smtClean="0">
                <a:solidFill>
                  <a:srgbClr val="00B0F0"/>
                </a:solidFill>
              </a:rPr>
              <a:t>,  přímo ve výuce.</a:t>
            </a:r>
          </a:p>
          <a:p>
            <a:r>
              <a:rPr lang="cs-CZ" dirty="0" smtClean="0"/>
              <a:t>Pro interaktivní učebnice se používají různé autorské nástroje, dodávané především výrobci interaktivních tabulí. </a:t>
            </a:r>
          </a:p>
          <a:p>
            <a:r>
              <a:rPr lang="cs-CZ" dirty="0" smtClean="0"/>
              <a:t>V České republice jsou například </a:t>
            </a:r>
            <a:r>
              <a:rPr lang="cs-CZ" dirty="0" err="1" smtClean="0"/>
              <a:t>Terasoft</a:t>
            </a:r>
            <a:r>
              <a:rPr lang="cs-CZ" dirty="0" smtClean="0"/>
              <a:t>, Nakladatelství </a:t>
            </a:r>
            <a:r>
              <a:rPr lang="cs-CZ" dirty="0" smtClean="0">
                <a:solidFill>
                  <a:srgbClr val="00B0F0"/>
                </a:solidFill>
              </a:rPr>
              <a:t>Nová škola</a:t>
            </a:r>
            <a:r>
              <a:rPr lang="cs-CZ" dirty="0" smtClean="0"/>
              <a:t>, </a:t>
            </a:r>
            <a:r>
              <a:rPr lang="cs-CZ" dirty="0" err="1" smtClean="0"/>
              <a:t>LANGMaster</a:t>
            </a:r>
            <a:r>
              <a:rPr lang="cs-CZ" dirty="0" smtClean="0"/>
              <a:t>, Tobiáš a další.</a:t>
            </a:r>
          </a:p>
          <a:p>
            <a:endParaRPr lang="cs-CZ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interaktivních tabulí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 se využít v různých odvětvích lidské činnosti, například </a:t>
            </a:r>
            <a:r>
              <a:rPr lang="cs-CZ" dirty="0" smtClean="0">
                <a:solidFill>
                  <a:srgbClr val="00B0F0"/>
                </a:solidFill>
              </a:rPr>
              <a:t>ve školní třídě </a:t>
            </a:r>
            <a:r>
              <a:rPr lang="cs-CZ" dirty="0" smtClean="0"/>
              <a:t>na všech stupních </a:t>
            </a:r>
            <a:r>
              <a:rPr lang="cs-CZ" dirty="0" smtClean="0">
                <a:solidFill>
                  <a:srgbClr val="00B0F0"/>
                </a:solidFill>
              </a:rPr>
              <a:t>vzdělávání</a:t>
            </a:r>
            <a:r>
              <a:rPr lang="cs-CZ" dirty="0" smtClean="0"/>
              <a:t>,  ve </a:t>
            </a:r>
            <a:r>
              <a:rPr lang="cs-CZ" dirty="0" smtClean="0">
                <a:solidFill>
                  <a:srgbClr val="00B0F0"/>
                </a:solidFill>
              </a:rPr>
              <a:t>firemních  </a:t>
            </a:r>
            <a:r>
              <a:rPr lang="cs-CZ" dirty="0" smtClean="0"/>
              <a:t>kongresových sálech a v pracovních skupinách, </a:t>
            </a:r>
            <a:r>
              <a:rPr lang="cs-CZ" dirty="0" smtClean="0">
                <a:solidFill>
                  <a:srgbClr val="00B0F0"/>
                </a:solidFill>
              </a:rPr>
              <a:t>při trénincích profesionálních sportovních týmů</a:t>
            </a:r>
            <a:r>
              <a:rPr lang="cs-CZ" dirty="0" smtClean="0"/>
              <a:t>, ve studiích </a:t>
            </a:r>
            <a:r>
              <a:rPr lang="cs-CZ" dirty="0" smtClean="0">
                <a:solidFill>
                  <a:srgbClr val="00B0F0"/>
                </a:solidFill>
              </a:rPr>
              <a:t>televizních a rozhlasových stanic. </a:t>
            </a:r>
            <a:endParaRPr lang="cs-CZ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9552" y="602128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http://cs.wikipedia.org/wiki/Soubor:Interactive_whiteboard_at_CeBIT_2007.jpg</a:t>
            </a:r>
            <a:endParaRPr lang="cs-CZ" dirty="0" smtClean="0"/>
          </a:p>
          <a:p>
            <a:r>
              <a:rPr lang="cs-CZ" dirty="0" smtClean="0"/>
              <a:t>Interaktivní tabule na výstavě </a:t>
            </a:r>
            <a:r>
              <a:rPr lang="cs-CZ" dirty="0" err="1" smtClean="0">
                <a:hlinkClick r:id="rId5" tooltip="CeBIT"/>
              </a:rPr>
              <a:t>CeBIT</a:t>
            </a:r>
            <a:r>
              <a:rPr lang="cs-CZ" dirty="0" smtClean="0"/>
              <a:t> 2007, staženo dne 8.9.2011, autor - </a:t>
            </a:r>
            <a:r>
              <a:rPr lang="cs-CZ" dirty="0" err="1" smtClean="0">
                <a:hlinkClick r:id="rId6"/>
              </a:rPr>
              <a:t>svonog</a:t>
            </a:r>
            <a:endParaRPr lang="cs-CZ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 </a:t>
            </a:r>
            <a:r>
              <a:rPr lang="cs-CZ" dirty="0" smtClean="0">
                <a:hlinkClick r:id="rId3" tooltip="Wikimedia Commons"/>
              </a:rPr>
              <a:t>Wikimedia </a:t>
            </a:r>
            <a:r>
              <a:rPr lang="cs-CZ" dirty="0" err="1" smtClean="0">
                <a:hlinkClick r:id="rId3" tooltip="Wikimedia Commons"/>
              </a:rPr>
              <a:t>Commons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i="1" dirty="0" smtClean="0">
                <a:latin typeface="Calibri" pitchFamily="34" charset="0"/>
              </a:rPr>
              <a:t>vstupní-výstupní zařízení </a:t>
            </a:r>
          </a:p>
          <a:p>
            <a:pPr>
              <a:buFont typeface="Wingdings" pitchFamily="2" charset="2"/>
              <a:buChar char="v"/>
            </a:pPr>
            <a:r>
              <a:rPr lang="cs-CZ" sz="3200" b="1" i="1" dirty="0" smtClean="0">
                <a:solidFill>
                  <a:srgbClr val="00B0F0"/>
                </a:solidFill>
                <a:latin typeface="Calibri" pitchFamily="34" charset="0"/>
              </a:rPr>
              <a:t>    počítačová tiskárna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Calibri" pitchFamily="34" charset="0"/>
              </a:rPr>
              <a:t>typy tiskáren</a:t>
            </a:r>
          </a:p>
          <a:p>
            <a:pPr>
              <a:buFont typeface="Wingdings" pitchFamily="2" charset="2"/>
              <a:buChar char="v"/>
            </a:pPr>
            <a:r>
              <a:rPr lang="cs-CZ" sz="3200" b="1" i="1" dirty="0" smtClean="0">
                <a:solidFill>
                  <a:srgbClr val="00B0F0"/>
                </a:solidFill>
              </a:rPr>
              <a:t>Počítačové reproduktory</a:t>
            </a:r>
          </a:p>
          <a:p>
            <a:pPr>
              <a:buFont typeface="Wingdings" pitchFamily="2" charset="2"/>
              <a:buChar char="v"/>
            </a:pPr>
            <a:r>
              <a:rPr lang="cs-CZ" sz="3200" b="1" i="1" dirty="0" smtClean="0">
                <a:solidFill>
                  <a:srgbClr val="00B0F0"/>
                </a:solidFill>
                <a:latin typeface="Calibri" pitchFamily="34" charset="0"/>
              </a:rPr>
              <a:t>Scanner</a:t>
            </a:r>
          </a:p>
          <a:p>
            <a:pPr>
              <a:buFont typeface="Wingdings" pitchFamily="2" charset="2"/>
              <a:buChar char="v"/>
            </a:pPr>
            <a:r>
              <a:rPr lang="cs-CZ" sz="3200" b="1" i="1" dirty="0" smtClean="0">
                <a:solidFill>
                  <a:srgbClr val="00B0F0"/>
                </a:solidFill>
              </a:rPr>
              <a:t>Webová kamera</a:t>
            </a:r>
          </a:p>
          <a:p>
            <a:pPr>
              <a:buFont typeface="Wingdings" pitchFamily="2" charset="2"/>
              <a:buChar char="v"/>
            </a:pPr>
            <a:r>
              <a:rPr lang="cs-CZ" sz="3200" b="1" i="1" dirty="0" smtClean="0">
                <a:solidFill>
                  <a:srgbClr val="00B0F0"/>
                </a:solidFill>
              </a:rPr>
              <a:t>Interaktivní tabule</a:t>
            </a:r>
          </a:p>
          <a:p>
            <a:pPr>
              <a:buNone/>
            </a:pPr>
            <a:r>
              <a:rPr lang="cs-CZ" sz="3200" b="1" dirty="0" smtClean="0">
                <a:solidFill>
                  <a:srgbClr val="00B0F0"/>
                </a:solidFill>
              </a:rPr>
              <a:t/>
            </a:r>
            <a:br>
              <a:rPr lang="cs-CZ" sz="3200" b="1" dirty="0" smtClean="0">
                <a:solidFill>
                  <a:srgbClr val="00B0F0"/>
                </a:solidFill>
              </a:rPr>
            </a:br>
            <a:endParaRPr lang="cs-CZ" sz="3200" b="1" i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endParaRPr lang="cs-CZ" sz="3200" b="1" i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endParaRPr lang="cs-CZ" sz="32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cs-CZ" sz="32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cs-CZ" sz="32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cs-CZ" dirty="0" smtClean="0"/>
          </a:p>
          <a:p>
            <a:endParaRPr lang="cs-CZ" sz="3200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Počítačová tiskárna</a:t>
            </a:r>
            <a:br>
              <a:rPr lang="cs-CZ" b="1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Tiskárna</a:t>
            </a:r>
            <a:r>
              <a:rPr lang="cs-CZ" dirty="0" smtClean="0"/>
              <a:t> je </a:t>
            </a:r>
            <a:r>
              <a:rPr lang="cs-CZ" dirty="0" smtClean="0">
                <a:solidFill>
                  <a:srgbClr val="00B0F0"/>
                </a:solidFill>
              </a:rPr>
              <a:t>výstupní zařízení</a:t>
            </a:r>
            <a:r>
              <a:rPr lang="cs-CZ" dirty="0" smtClean="0"/>
              <a:t>, které slouží k přenosu dat uložených v elektronické podobě na papír nebo jiné médium (fotopapír, </a:t>
            </a:r>
            <a:r>
              <a:rPr lang="cs-CZ" dirty="0" smtClean="0">
                <a:solidFill>
                  <a:srgbClr val="00B0F0"/>
                </a:solidFill>
              </a:rPr>
              <a:t>kompaktní disk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Tiskárnu připojujeme k počítači, ale může fungovat i samostatně (přímý tisk přes </a:t>
            </a:r>
            <a:r>
              <a:rPr lang="cs-CZ" dirty="0" smtClean="0">
                <a:solidFill>
                  <a:srgbClr val="00B0F0"/>
                </a:solidFill>
              </a:rPr>
              <a:t>USB</a:t>
            </a:r>
            <a:r>
              <a:rPr lang="cs-CZ" dirty="0" smtClean="0"/>
              <a:t> nebo </a:t>
            </a:r>
            <a:r>
              <a:rPr lang="cs-CZ" dirty="0" err="1" smtClean="0">
                <a:solidFill>
                  <a:srgbClr val="00B0F0"/>
                </a:solidFill>
              </a:rPr>
              <a:t>Bluetooth</a:t>
            </a:r>
            <a:r>
              <a:rPr lang="cs-CZ" smtClean="0"/>
              <a:t>.</a:t>
            </a:r>
            <a:endParaRPr lang="cs-CZ" dirty="0" smtClean="0"/>
          </a:p>
          <a:p>
            <a:r>
              <a:rPr lang="cs-CZ" dirty="0" smtClean="0"/>
              <a:t>Síťová tiskárna  nebo být součástí multifunkčních zařízení (pokladna v obchodě, lékařské přístroje).</a:t>
            </a:r>
            <a:endParaRPr lang="cs-CZ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999040" cy="792088"/>
          </a:xfrm>
        </p:spPr>
        <p:txBody>
          <a:bodyPr/>
          <a:lstStyle/>
          <a:p>
            <a:r>
              <a:rPr lang="cs-CZ" dirty="0" smtClean="0">
                <a:hlinkClick r:id="rId3" tooltip="Počítačová tiskárna"/>
              </a:rPr>
              <a:t>Počítačová tiskárna</a:t>
            </a:r>
            <a:r>
              <a:rPr lang="cs-CZ" dirty="0" smtClean="0"/>
              <a:t>, staženo 8.9.2011, autor - André </a:t>
            </a:r>
            <a:r>
              <a:rPr lang="cs-CZ" dirty="0" err="1" smtClean="0"/>
              <a:t>Karwath</a:t>
            </a:r>
            <a:r>
              <a:rPr lang="cs-CZ" dirty="0" smtClean="0"/>
              <a:t> </a:t>
            </a:r>
            <a:r>
              <a:rPr lang="cs-CZ" dirty="0" err="1" smtClean="0"/>
              <a:t>aka</a:t>
            </a:r>
            <a:r>
              <a:rPr lang="cs-CZ" dirty="0" smtClean="0"/>
              <a:t> </a:t>
            </a:r>
            <a:r>
              <a:rPr lang="cs-CZ" dirty="0" err="1" smtClean="0">
                <a:hlinkClick r:id="rId4" tooltip="User:Aka"/>
              </a:rPr>
              <a:t>Aka</a:t>
            </a: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half" idx="2"/>
          </p:nvPr>
        </p:nvSpPr>
        <p:spPr>
          <a:xfrm>
            <a:off x="539552" y="5949280"/>
            <a:ext cx="8071048" cy="504056"/>
          </a:xfrm>
        </p:spPr>
        <p:txBody>
          <a:bodyPr/>
          <a:lstStyle/>
          <a:p>
            <a:r>
              <a:rPr lang="cs-CZ" dirty="0" smtClean="0">
                <a:hlinkClick r:id="rId5"/>
              </a:rPr>
              <a:t>http://cs.wikipedia.org/wiki/Soubor:Canon_S520_ink_jet_printer.jpg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 cstate="print"/>
          <a:srcRect l="2373" r="2373"/>
          <a:stretch>
            <a:fillRect/>
          </a:stretch>
        </p:blipFill>
        <p:spPr bwMode="auto">
          <a:xfrm>
            <a:off x="1835696" y="764704"/>
            <a:ext cx="550810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Typy tiskáren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Jehličková</a:t>
            </a:r>
            <a:r>
              <a:rPr lang="cs-CZ" b="1" dirty="0" smtClean="0"/>
              <a:t> </a:t>
            </a:r>
            <a:r>
              <a:rPr lang="cs-CZ" dirty="0" smtClean="0"/>
              <a:t>– 24 jehliček je umístěna v tiskové hlavě, která projíždí nad papírem kolmo na směr jeho posunu. Jehličky propisují přes barvící pásku na papír jemné body, z kterých se skládají písmena a obrázky. Tyto tiskárny mají velmi nízké náklady na tisk a mohou vytvářet kopii průpisem (přes kopírák).</a:t>
            </a:r>
            <a:endParaRPr lang="cs-CZ" dirty="0"/>
          </a:p>
        </p:txBody>
      </p:sp>
    </p:spTree>
  </p:cSld>
  <p:clrMapOvr>
    <a:masterClrMapping/>
  </p:clrMapOvr>
  <p:transition>
    <p:checker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188640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rgbClr val="00B0F0"/>
                </a:solidFill>
              </a:rPr>
              <a:t>Inkoustové  </a:t>
            </a:r>
            <a:r>
              <a:rPr lang="cs-CZ" sz="3200" dirty="0" smtClean="0"/>
              <a:t>– tisková hlava tryská z několika desítek mikroskopických trysek na papír miniaturní kapičky inkoustu.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solidFill>
                  <a:srgbClr val="00B0F0"/>
                </a:solidFill>
              </a:rPr>
              <a:t> </a:t>
            </a:r>
            <a:r>
              <a:rPr lang="cs-CZ" sz="3200" b="1" dirty="0" smtClean="0">
                <a:solidFill>
                  <a:srgbClr val="00B0F0"/>
                </a:solidFill>
              </a:rPr>
              <a:t>laserové </a:t>
            </a:r>
            <a:r>
              <a:rPr lang="cs-CZ" sz="3200" dirty="0" smtClean="0"/>
              <a:t>– pracují na stejném principu jako kopírky: laserový paprsek vykresluje obrázek na válec, na jehož povrch se poté nanáší toner; 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/>
              <a:t>toner se uchytí jen na osvětlených místech, obtiskne se na papír a na závěr je k papíru tepelně fixován (zažehlen teplem cca 180 °C a tlakem).</a:t>
            </a:r>
            <a:endParaRPr lang="cs-CZ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Počítačové reproduktory</a:t>
            </a:r>
            <a:br>
              <a:rPr lang="cs-CZ" b="1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Počítačové reproduktory</a:t>
            </a:r>
            <a:r>
              <a:rPr lang="cs-CZ" dirty="0" smtClean="0"/>
              <a:t> nebo multimediální </a:t>
            </a:r>
            <a:r>
              <a:rPr lang="cs-CZ" dirty="0" smtClean="0">
                <a:solidFill>
                  <a:srgbClr val="00B0F0"/>
                </a:solidFill>
              </a:rPr>
              <a:t>reproduktory</a:t>
            </a:r>
            <a:r>
              <a:rPr lang="cs-CZ" dirty="0" smtClean="0"/>
              <a:t>, jsou výstupní jednotka </a:t>
            </a:r>
            <a:r>
              <a:rPr lang="cs-CZ" dirty="0" smtClean="0">
                <a:solidFill>
                  <a:srgbClr val="00B0F0"/>
                </a:solidFill>
              </a:rPr>
              <a:t>počítače</a:t>
            </a:r>
            <a:r>
              <a:rPr lang="cs-CZ" dirty="0" smtClean="0"/>
              <a:t>, která umožňuje reprodukovat signály z počítače ve formě </a:t>
            </a:r>
            <a:r>
              <a:rPr lang="cs-CZ" dirty="0" smtClean="0">
                <a:solidFill>
                  <a:srgbClr val="00B0F0"/>
                </a:solidFill>
              </a:rPr>
              <a:t>zvuku</a:t>
            </a:r>
            <a:r>
              <a:rPr lang="cs-CZ" dirty="0" smtClean="0"/>
              <a:t> (hudba, slovo, zvukové efekty)</a:t>
            </a:r>
          </a:p>
          <a:p>
            <a:r>
              <a:rPr lang="cs-CZ" dirty="0" smtClean="0"/>
              <a:t>Je to externí reproduktorová soustava, většinou s integrovaný </a:t>
            </a:r>
            <a:r>
              <a:rPr lang="cs-CZ" dirty="0" smtClean="0">
                <a:solidFill>
                  <a:srgbClr val="00B0F0"/>
                </a:solidFill>
              </a:rPr>
              <a:t>zesilovačem. </a:t>
            </a:r>
          </a:p>
          <a:p>
            <a:endParaRPr lang="cs-CZ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920880" cy="50405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Počítačové reproduktory, staženo dne 8.9.2011, autor- </a:t>
            </a:r>
            <a:r>
              <a:rPr lang="cs-CZ" dirty="0" err="1" smtClean="0">
                <a:solidFill>
                  <a:srgbClr val="00B0F0"/>
                </a:solidFill>
              </a:rPr>
              <a:t>Ben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err="1" smtClean="0">
                <a:solidFill>
                  <a:srgbClr val="00B0F0"/>
                </a:solidFill>
              </a:rPr>
              <a:t>Stassen</a:t>
            </a:r>
            <a:r>
              <a:rPr lang="cs-CZ" dirty="0" smtClean="0">
                <a:solidFill>
                  <a:srgbClr val="00B0F0"/>
                </a:solidFill>
              </a:rPr>
              <a:t>'s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83568" y="6093296"/>
            <a:ext cx="7927032" cy="504056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http://cs.wikipedia.org/wiki/Soubor:Bose_Computer_MusicMonitor.jpg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9960" b="9960"/>
          <a:stretch>
            <a:fillRect/>
          </a:stretch>
        </p:blipFill>
        <p:spPr bwMode="auto">
          <a:xfrm>
            <a:off x="1065213" y="1019175"/>
            <a:ext cx="7683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Scanner</a:t>
            </a:r>
            <a:br>
              <a:rPr lang="cs-CZ" b="1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467600" cy="4525963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Scanner</a:t>
            </a:r>
            <a:r>
              <a:rPr lang="cs-CZ" dirty="0" smtClean="0"/>
              <a:t>, </a:t>
            </a:r>
            <a:r>
              <a:rPr lang="cs-CZ" b="1" dirty="0" smtClean="0"/>
              <a:t>skener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B0F0"/>
                </a:solidFill>
              </a:rPr>
              <a:t>anglicky  </a:t>
            </a:r>
            <a:r>
              <a:rPr lang="cs-CZ" dirty="0" smtClean="0"/>
              <a:t>scanner, výslovnost [</a:t>
            </a:r>
            <a:r>
              <a:rPr lang="cs-CZ" dirty="0" err="1" smtClean="0"/>
              <a:t>skenr</a:t>
            </a:r>
            <a:r>
              <a:rPr lang="cs-CZ" dirty="0" smtClean="0"/>
              <a:t>], někdy též nesprávně [skener]; doslovný překlad </a:t>
            </a:r>
            <a:r>
              <a:rPr lang="cs-CZ" i="1" dirty="0" smtClean="0"/>
              <a:t>snímač</a:t>
            </a:r>
            <a:r>
              <a:rPr lang="cs-CZ" dirty="0" smtClean="0"/>
              <a:t>) je </a:t>
            </a:r>
            <a:r>
              <a:rPr lang="cs-CZ" dirty="0" smtClean="0">
                <a:solidFill>
                  <a:srgbClr val="00B0F0"/>
                </a:solidFill>
              </a:rPr>
              <a:t>vstupní zařízení </a:t>
            </a:r>
            <a:r>
              <a:rPr lang="cs-CZ" dirty="0" smtClean="0"/>
              <a:t>umožňující převedení předlohy do </a:t>
            </a:r>
            <a:r>
              <a:rPr lang="cs-CZ" dirty="0" smtClean="0">
                <a:solidFill>
                  <a:srgbClr val="00B0F0"/>
                </a:solidFill>
              </a:rPr>
              <a:t>digitální</a:t>
            </a:r>
            <a:r>
              <a:rPr lang="cs-CZ" dirty="0" smtClean="0"/>
              <a:t> podoby pro další využití, většinou pomocí </a:t>
            </a:r>
            <a:r>
              <a:rPr lang="cs-CZ" dirty="0" smtClean="0">
                <a:solidFill>
                  <a:srgbClr val="00B0F0"/>
                </a:solidFill>
              </a:rPr>
              <a:t>počítače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3D - </a:t>
            </a:r>
            <a:r>
              <a:rPr lang="cs-CZ" dirty="0" smtClean="0"/>
              <a:t>Nová technologie umožňující pomocí laserových paprsků nasnímat i </a:t>
            </a:r>
            <a:r>
              <a:rPr lang="cs-CZ" dirty="0" smtClean="0">
                <a:solidFill>
                  <a:srgbClr val="00B0F0"/>
                </a:solidFill>
              </a:rPr>
              <a:t>trojrozměrný </a:t>
            </a:r>
            <a:r>
              <a:rPr lang="cs-CZ" dirty="0" smtClean="0"/>
              <a:t>objekt. Velice nákladná technologie pouze pro profesionální využití.</a:t>
            </a:r>
          </a:p>
          <a:p>
            <a:endParaRPr lang="cs-CZ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</TotalTime>
  <Words>596</Words>
  <Application>Microsoft Office PowerPoint</Application>
  <PresentationFormat>Předvádění na obrazovce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Technický</vt:lpstr>
      <vt:lpstr>Seznámení s počítačem  II.  </vt:lpstr>
      <vt:lpstr>Obsah:</vt:lpstr>
      <vt:lpstr>Počítačová tiskárna </vt:lpstr>
      <vt:lpstr>Počítačová tiskárna, staženo 8.9.2011, autor - André Karwath aka Aka</vt:lpstr>
      <vt:lpstr>Typy tiskáren </vt:lpstr>
      <vt:lpstr>Prezentace aplikace PowerPoint</vt:lpstr>
      <vt:lpstr>Počítačové reproduktory </vt:lpstr>
      <vt:lpstr>Počítačové reproduktory, staženo dne 8.9.2011, autor- Ben Stassen's</vt:lpstr>
      <vt:lpstr>Scanner </vt:lpstr>
      <vt:lpstr>Scanner , staženo 8.9.2011, autor - Boffy b, </vt:lpstr>
      <vt:lpstr>Webová kamera</vt:lpstr>
      <vt:lpstr>Ukázka webkamery</vt:lpstr>
      <vt:lpstr>Interaktivní tabule </vt:lpstr>
      <vt:lpstr>Interaktivní učebnice </vt:lpstr>
      <vt:lpstr>Využití interaktivních tabulí </vt:lpstr>
      <vt:lpstr>Prezentace aplikace PowerPoint</vt:lpstr>
      <vt:lpstr>Zdroje: Wikimedia Commons </vt:lpstr>
    </vt:vector>
  </TitlesOfParts>
  <Company>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Seznámení s počítačem - 2. část </dc:title>
  <dc:creator>Lukáš Tofl</dc:creator>
  <cp:lastModifiedBy>drabkova drahoslava</cp:lastModifiedBy>
  <cp:revision>16</cp:revision>
  <dcterms:created xsi:type="dcterms:W3CDTF">2012-04-22T17:17:50Z</dcterms:created>
  <dcterms:modified xsi:type="dcterms:W3CDTF">2013-02-07T13:22:10Z</dcterms:modified>
</cp:coreProperties>
</file>